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4" r:id="rId3"/>
    <p:sldId id="263" r:id="rId4"/>
    <p:sldId id="265" r:id="rId5"/>
    <p:sldId id="260" r:id="rId6"/>
    <p:sldId id="267" r:id="rId7"/>
    <p:sldId id="266" r:id="rId8"/>
    <p:sldId id="270" r:id="rId9"/>
    <p:sldId id="268" r:id="rId10"/>
    <p:sldId id="271" r:id="rId11"/>
    <p:sldId id="272" r:id="rId12"/>
    <p:sldId id="278" r:id="rId13"/>
    <p:sldId id="273" r:id="rId14"/>
    <p:sldId id="274" r:id="rId15"/>
    <p:sldId id="262" r:id="rId16"/>
    <p:sldId id="275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DD3"/>
    <a:srgbClr val="F9B9EB"/>
    <a:srgbClr val="12FA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B0ADF-BCD2-4C4F-A040-D9B86FE88912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2F1C4-8203-49F1-B846-CE9631BF2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0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F1C4-8203-49F1-B846-CE9631BF295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3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F1C4-8203-49F1-B846-CE9631BF295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7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F1C4-8203-49F1-B846-CE9631BF295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7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F1C4-8203-49F1-B846-CE9631BF295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36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F1C4-8203-49F1-B846-CE9631BF295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3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F1C4-8203-49F1-B846-CE9631BF295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36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F1C4-8203-49F1-B846-CE9631BF295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8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F1C4-8203-49F1-B846-CE9631BF295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89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F1C4-8203-49F1-B846-CE9631BF295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8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0356-39B7-4E76-BF2A-F93DA11DC36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DCE-536E-476C-A679-F00C3673FF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5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0356-39B7-4E76-BF2A-F93DA11DC36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DCE-536E-476C-A679-F00C3673FF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0356-39B7-4E76-BF2A-F93DA11DC36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DCE-536E-476C-A679-F00C3673FF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0356-39B7-4E76-BF2A-F93DA11DC36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DCE-536E-476C-A679-F00C3673FF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0356-39B7-4E76-BF2A-F93DA11DC36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DCE-536E-476C-A679-F00C3673FF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0356-39B7-4E76-BF2A-F93DA11DC36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DCE-536E-476C-A679-F00C3673FF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1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0356-39B7-4E76-BF2A-F93DA11DC36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DCE-536E-476C-A679-F00C3673FF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1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0356-39B7-4E76-BF2A-F93DA11DC36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DCE-536E-476C-A679-F00C3673FF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96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0356-39B7-4E76-BF2A-F93DA11DC36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DCE-536E-476C-A679-F00C3673FF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2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0356-39B7-4E76-BF2A-F93DA11DC36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DCE-536E-476C-A679-F00C3673FF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3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0356-39B7-4E76-BF2A-F93DA11DC36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DDCE-536E-476C-A679-F00C3673FF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2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0356-39B7-4E76-BF2A-F93DA11DC36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8DDCE-536E-476C-A679-F00C3673FF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2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lib.rus.ec/i/82/256182/i_045.png" TargetMode="External"/><Relationship Id="rId13" Type="http://schemas.openxmlformats.org/officeDocument/2006/relationships/hyperlink" Target="http://www.sad69.ru/assets/images/kartinki/aybolit4.jpg" TargetMode="External"/><Relationship Id="rId18" Type="http://schemas.openxmlformats.org/officeDocument/2006/relationships/hyperlink" Target="http://img.labirint.ru/images/comments_pic/1107/01labgi0l1297832670.jpg" TargetMode="External"/><Relationship Id="rId3" Type="http://schemas.openxmlformats.org/officeDocument/2006/relationships/hyperlink" Target="http://img-fotki.yandex.ru/get/5410/47407354.2da/0_99b6e_200a77f_orig.png" TargetMode="External"/><Relationship Id="rId21" Type="http://schemas.openxmlformats.org/officeDocument/2006/relationships/hyperlink" Target="http://dl.originalsoundtrack.ru/download/1325791301/a298426b887a8d23bacfbcc9c42cd0ac/d/doktor_aybolit_1985/wwworiginalsoundtrackru/2-02_ne_hodite_deti_v_afriku_gulyat.mp3" TargetMode="External"/><Relationship Id="rId7" Type="http://schemas.openxmlformats.org/officeDocument/2006/relationships/hyperlink" Target="http://www.uni-altai.ru/uploads/posts/2011-10/1317722334_aibolit_speshit_na_pomosh-5.0-07-27.892.jpg" TargetMode="External"/><Relationship Id="rId12" Type="http://schemas.openxmlformats.org/officeDocument/2006/relationships/hyperlink" Target="http://lh4.ggpht.com/_LEl3oEn4_ik/SpqjujPnDiI/AAAAAAAAOvM/8h3ox4Lpr5I/s800/aibolit.jpg" TargetMode="External"/><Relationship Id="rId17" Type="http://schemas.openxmlformats.org/officeDocument/2006/relationships/hyperlink" Target="http://babushka-sk.com/wp-content/uploads/2011/09/%D0%A8%D0%B0%D0%BA%D0%B0%D0%BB3.jpg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://babushka-sk.com/wp-content/uploads/2011/09/%D0%9B%D0%B8%D0%BC%D0%BF%D0%BE%D0%BF%D0%BE5.jpg" TargetMode="External"/><Relationship Id="rId20" Type="http://schemas.openxmlformats.org/officeDocument/2006/relationships/hyperlink" Target="http://images.children-books.ru/12/page-1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2.videoxq.com/img/catalog/frames/24352_kovarnyiy_plan_barmaleya/f5.jpg" TargetMode="External"/><Relationship Id="rId11" Type="http://schemas.openxmlformats.org/officeDocument/2006/relationships/hyperlink" Target="http://i054.radikal.ru/1107/86/118cc44708b7.jpg" TargetMode="External"/><Relationship Id="rId5" Type="http://schemas.openxmlformats.org/officeDocument/2006/relationships/hyperlink" Target="http://www.0lik.ru/uploads/posts/2009-09/1252181796_0lik.ru_ajjbolit-kopija.jpg" TargetMode="External"/><Relationship Id="rId15" Type="http://schemas.openxmlformats.org/officeDocument/2006/relationships/hyperlink" Target="http://lib.rus.ec/i/82/256182/i_047.png" TargetMode="External"/><Relationship Id="rId10" Type="http://schemas.openxmlformats.org/officeDocument/2006/relationships/hyperlink" Target="http://school52.ucoz.ru/_nw/0/93317986.jpg" TargetMode="External"/><Relationship Id="rId19" Type="http://schemas.openxmlformats.org/officeDocument/2006/relationships/hyperlink" Target="http://img-fotki.yandex.ru/get/4518/111874181.6c/0_8e2de_28b39f53_XL" TargetMode="External"/><Relationship Id="rId4" Type="http://schemas.openxmlformats.org/officeDocument/2006/relationships/hyperlink" Target="http://futuru.ru/uploads/posts/2010-10/1286602845_futuru.ru.262.jpg" TargetMode="External"/><Relationship Id="rId9" Type="http://schemas.openxmlformats.org/officeDocument/2006/relationships/hyperlink" Target="http://covers.cnt.itdelo.com/2/25/250/25000092124big.jpg" TargetMode="External"/><Relationship Id="rId14" Type="http://schemas.openxmlformats.org/officeDocument/2006/relationships/hyperlink" Target="http://images.children-books.ru/12/page-23.jpg" TargetMode="External"/><Relationship Id="rId22" Type="http://schemas.openxmlformats.org/officeDocument/2006/relationships/hyperlink" Target="http://narod.ru/disk/start/25.dl23sf-narod.yandex.ru/10357598001/hb7926a8c6aa5ad52bc3591ea9231947c/03%20%D0%9F%D0%B5%D1%81%D0%BD%D1%8F%20%D0%90%D0%B9%D0%B1%D0%BE%D0%BB%D0%B8%D1%82%D0%B0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700808"/>
            <a:ext cx="4968552" cy="1470025"/>
          </a:xfrm>
        </p:spPr>
        <p:txBody>
          <a:bodyPr>
            <a:prstTxWarp prst="textDoubleWave1">
              <a:avLst>
                <a:gd name="adj1" fmla="val 6250"/>
                <a:gd name="adj2" fmla="val -383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пишутся приставки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005064"/>
            <a:ext cx="3168352" cy="76964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Крысина Марина Владимировна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МОУ «СОШ № 46» г. Саратов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3309" y="1227267"/>
            <a:ext cx="6583188" cy="3044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Продолжи правило: </a:t>
            </a:r>
            <a:r>
              <a:rPr lang="ru-RU" sz="3200" dirty="0" smtClean="0">
                <a:solidFill>
                  <a:schemeClr val="tx1"/>
                </a:solidFill>
              </a:rPr>
              <a:t>«Приставки, оканчивающиеся на –С, пишутся в словах, корни которых начинаются с</a:t>
            </a:r>
            <a:r>
              <a:rPr lang="ru-RU" sz="3200" dirty="0" smtClean="0">
                <a:solidFill>
                  <a:schemeClr val="bg1"/>
                </a:solidFill>
              </a:rPr>
              <a:t> глухих </a:t>
            </a:r>
            <a:r>
              <a:rPr lang="ru-RU" sz="3200" dirty="0" smtClean="0">
                <a:solidFill>
                  <a:schemeClr val="tx1"/>
                </a:solidFill>
              </a:rPr>
              <a:t>согласных. 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260648"/>
            <a:ext cx="2246493" cy="792088"/>
          </a:xfrm>
          <a:prstGeom prst="roundRect">
            <a:avLst>
              <a:gd name="adj" fmla="val 41509"/>
            </a:avLst>
          </a:prstGeom>
          <a:scene3d>
            <a:camera prst="orthographicFront"/>
            <a:lightRig rig="threePt" dir="t"/>
          </a:scene3d>
          <a:sp3d>
            <a:bevelT w="107950" h="127000"/>
            <a:bevelB w="114300" h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Задание 4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45114" y="434253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7516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9961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2362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74850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8656" y="4354657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37846" y="4354657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3859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Ж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4716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87117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69562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1963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4810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67211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49699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32187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14632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97164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Р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79565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62053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44454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У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26899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Ф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77697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Х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67982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43943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Ч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6132" y="5957441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Ш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74150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Щ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5020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Ъ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15933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98334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Ь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41667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Э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90947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Ю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73392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9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651" y="-16250"/>
            <a:ext cx="2962275" cy="3702843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51232" y="6381328"/>
            <a:ext cx="892768" cy="360040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75184" y="3357714"/>
            <a:ext cx="24266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г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30058" y="3357714"/>
            <a:ext cx="26016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л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10344" y="3372388"/>
            <a:ext cx="245492" cy="35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1716" y="3256921"/>
            <a:ext cx="31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у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0329" y="3256921"/>
            <a:ext cx="312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2229" y="3256921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и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4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17" grpId="0" animBg="1"/>
      <p:bldP spid="23" grpId="0" animBg="1"/>
      <p:bldP spid="26" grpId="0" animBg="1"/>
      <p:bldP spid="34" grpId="0" animBg="1"/>
      <p:bldP spid="36" grpId="0" animBg="1"/>
      <p:bldP spid="3" grpId="0"/>
      <p:bldP spid="5" grpId="0"/>
      <p:bldP spid="48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3968" y="188640"/>
            <a:ext cx="475252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 сейчас же с высокой скалы К Айболиту слетели орлы: "Садись, Айболит, верхом, Мы живо тебя довезём!"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5256137"/>
            <a:ext cx="3672408" cy="1440160"/>
          </a:xfrm>
          <a:prstGeom prst="roundRect">
            <a:avLst>
              <a:gd name="adj" fmla="val 50000"/>
            </a:avLst>
          </a:prstGeom>
          <a:solidFill>
            <a:srgbClr val="12FA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hlinkClick r:id="rId3" action="ppaction://hlinksldjump"/>
              </a:rPr>
              <a:t>Продолжаем путь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4458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3309" y="1227267"/>
            <a:ext cx="6583188" cy="3044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Продолжи правило: </a:t>
            </a:r>
            <a:r>
              <a:rPr lang="ru-RU" sz="3200" dirty="0" smtClean="0">
                <a:solidFill>
                  <a:schemeClr val="tx1"/>
                </a:solidFill>
              </a:rPr>
              <a:t>«Приставки, оканчивающиеся на –З, пишутся в словах, корни которых начинаются с</a:t>
            </a:r>
            <a:r>
              <a:rPr lang="ru-RU" sz="3200" dirty="0" smtClean="0">
                <a:solidFill>
                  <a:srgbClr val="FFFFFF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гласных или </a:t>
            </a:r>
            <a:r>
              <a:rPr lang="ru-RU" sz="3200" dirty="0" smtClean="0">
                <a:solidFill>
                  <a:schemeClr val="bg1"/>
                </a:solidFill>
              </a:rPr>
              <a:t>звонких</a:t>
            </a:r>
            <a:r>
              <a:rPr lang="ru-RU" sz="3200" dirty="0" smtClean="0">
                <a:solidFill>
                  <a:schemeClr val="tx1"/>
                </a:solidFill>
              </a:rPr>
              <a:t> согласных. 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260648"/>
            <a:ext cx="2246493" cy="792088"/>
          </a:xfrm>
          <a:prstGeom prst="roundRect">
            <a:avLst>
              <a:gd name="adj" fmla="val 41509"/>
            </a:avLst>
          </a:prstGeom>
          <a:scene3d>
            <a:camera prst="orthographicFront"/>
            <a:lightRig rig="threePt" dir="t"/>
          </a:scene3d>
          <a:sp3d>
            <a:bevelT w="107950" h="127000"/>
            <a:bevelB w="114300" h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Задание 5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45115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7516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9961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2362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74850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8656" y="4354657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37846" y="4354657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3859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Ж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4716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87117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69562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1963" y="4347535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4810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67211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49699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32187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14632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97164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Р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79565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62053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44454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У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26899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Ф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77697" y="5106622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Х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67982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43943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Ч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6132" y="5957441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Ш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74150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Щ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5020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Ъ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15933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98334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Ь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41667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Э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90947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Ю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73392" y="5965898"/>
            <a:ext cx="485327" cy="684000"/>
          </a:xfrm>
          <a:prstGeom prst="rect">
            <a:avLst/>
          </a:prstGeom>
          <a:solidFill>
            <a:srgbClr val="F9B9E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9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651" y="-16250"/>
            <a:ext cx="2962275" cy="3702843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51232" y="6381328"/>
            <a:ext cx="892768" cy="360040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18862" y="3119503"/>
            <a:ext cx="24266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90166" y="3120376"/>
            <a:ext cx="26016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01031" y="3127039"/>
            <a:ext cx="242664" cy="35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о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40032" y="3120376"/>
            <a:ext cx="21766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н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340275" y="3127039"/>
            <a:ext cx="2160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и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521574" y="3127039"/>
            <a:ext cx="245492" cy="35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57698" y="3094891"/>
            <a:ext cx="200948" cy="402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к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16" grpId="0" animBg="1"/>
      <p:bldP spid="22" grpId="0" animBg="1"/>
      <p:bldP spid="23" grpId="0" animBg="1"/>
      <p:bldP spid="25" grpId="0" animBg="1"/>
      <p:bldP spid="28" grpId="0" animBg="1"/>
      <p:bldP spid="29" grpId="0" animBg="1"/>
      <p:bldP spid="32" grpId="0" animBg="1"/>
      <p:bldP spid="36" grpId="0" animBg="1"/>
      <p:bldP spid="3" grpId="0"/>
      <p:bldP spid="5" grpId="0"/>
      <p:bldP spid="7" grpId="0"/>
      <p:bldP spid="13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0072" y="0"/>
            <a:ext cx="392392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 в Африке, А в Африке, </a:t>
            </a:r>
          </a:p>
          <a:p>
            <a:r>
              <a:rPr lang="ru-RU" sz="2800" dirty="0" smtClean="0"/>
              <a:t>На чёрной Лимпопо…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5256137"/>
            <a:ext cx="3672408" cy="1440160"/>
          </a:xfrm>
          <a:prstGeom prst="roundRect">
            <a:avLst>
              <a:gd name="adj" fmla="val 50000"/>
            </a:avLst>
          </a:prstGeom>
          <a:solidFill>
            <a:srgbClr val="12FA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hlinkClick r:id="rId4" action="ppaction://hlinksldjump"/>
              </a:rPr>
              <a:t>Продолжаем путь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7" b="89852" l="8444" r="90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18" y="1772816"/>
            <a:ext cx="3026200" cy="317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123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999" y="116632"/>
            <a:ext cx="4357538" cy="1566486"/>
          </a:xfrm>
          <a:prstGeom prst="roundRect">
            <a:avLst>
              <a:gd name="adj" fmla="val 3575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Объясни как  правильно записать предложения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8198" name="Группа 8197"/>
          <p:cNvGrpSpPr/>
          <p:nvPr/>
        </p:nvGrpSpPr>
        <p:grpSpPr>
          <a:xfrm>
            <a:off x="482456" y="5031482"/>
            <a:ext cx="1296144" cy="740792"/>
            <a:chOff x="482456" y="5031482"/>
            <a:chExt cx="1296144" cy="74079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9" name="Блок-схема: магнитный диск 8"/>
            <p:cNvSpPr/>
            <p:nvPr/>
          </p:nvSpPr>
          <p:spPr>
            <a:xfrm>
              <a:off x="482456" y="5031482"/>
              <a:ext cx="1296144" cy="740792"/>
            </a:xfrm>
            <a:prstGeom prst="flowChartMagneticDisk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677915" y="5379002"/>
              <a:ext cx="924276" cy="2287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610402" y="5379002"/>
              <a:ext cx="0" cy="185198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Блок-схема: магнитный диск 19"/>
          <p:cNvSpPr/>
          <p:nvPr/>
        </p:nvSpPr>
        <p:spPr>
          <a:xfrm>
            <a:off x="2483768" y="5020044"/>
            <a:ext cx="1296144" cy="740792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</a:rPr>
              <a:t>предлог</a:t>
            </a:r>
            <a:endParaRPr lang="ru-RU" sz="2400" u="sng" dirty="0">
              <a:solidFill>
                <a:schemeClr val="tx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36663" y="1901464"/>
            <a:ext cx="2597942" cy="584775"/>
            <a:chOff x="371353" y="3645024"/>
            <a:chExt cx="2597942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371353" y="3645024"/>
              <a:ext cx="2597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На  конверте</a:t>
              </a:r>
              <a:endParaRPr lang="ru-RU" sz="3200" dirty="0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61891" y="4149080"/>
              <a:ext cx="43204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92" name="Группа 8191"/>
          <p:cNvGrpSpPr/>
          <p:nvPr/>
        </p:nvGrpSpPr>
        <p:grpSpPr>
          <a:xfrm>
            <a:off x="2857755" y="1888910"/>
            <a:ext cx="1656184" cy="584775"/>
            <a:chOff x="3131840" y="3577898"/>
            <a:chExt cx="1656184" cy="584775"/>
          </a:xfrm>
        </p:grpSpPr>
        <p:sp>
          <p:nvSpPr>
            <p:cNvPr id="27" name="TextBox 26"/>
            <p:cNvSpPr txBox="1"/>
            <p:nvPr/>
          </p:nvSpPr>
          <p:spPr>
            <a:xfrm>
              <a:off x="3131840" y="3577898"/>
              <a:ext cx="16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написан</a:t>
              </a:r>
              <a:endParaRPr lang="ru-RU" sz="3200" dirty="0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263002" y="3737624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623042" y="3737624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93459" y="1858174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точный адрес.</a:t>
            </a:r>
            <a:endParaRPr lang="ru-RU" sz="3200" dirty="0"/>
          </a:p>
        </p:txBody>
      </p:sp>
      <p:sp>
        <p:nvSpPr>
          <p:cNvPr id="8193" name="TextBox 8192"/>
          <p:cNvSpPr txBox="1"/>
          <p:nvPr/>
        </p:nvSpPr>
        <p:spPr>
          <a:xfrm>
            <a:off x="146866" y="1882812"/>
            <a:ext cx="258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(На)конверте</a:t>
            </a:r>
            <a:endParaRPr lang="ru-RU" dirty="0"/>
          </a:p>
        </p:txBody>
      </p:sp>
      <p:sp>
        <p:nvSpPr>
          <p:cNvPr id="8194" name="TextBox 8193"/>
          <p:cNvSpPr txBox="1"/>
          <p:nvPr/>
        </p:nvSpPr>
        <p:spPr>
          <a:xfrm>
            <a:off x="2626255" y="1891246"/>
            <a:ext cx="202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(на)писан</a:t>
            </a:r>
            <a:endParaRPr lang="ru-RU" dirty="0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8382868" y="6381328"/>
            <a:ext cx="653628" cy="360040"/>
          </a:xfrm>
          <a:prstGeom prst="actionButtonForwardNex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36375" y="503831"/>
            <a:ext cx="2246493" cy="792088"/>
          </a:xfrm>
          <a:prstGeom prst="roundRect">
            <a:avLst>
              <a:gd name="adj" fmla="val 41509"/>
            </a:avLst>
          </a:prstGeom>
          <a:scene3d>
            <a:camera prst="orthographicFront"/>
            <a:lightRig rig="threePt" dir="t"/>
          </a:scene3d>
          <a:sp3d>
            <a:bevelT w="107950" h="127000"/>
            <a:bevelB w="114300" h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Задание 6</a:t>
            </a:r>
            <a:endParaRPr lang="ru-RU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61834" y="-540471"/>
            <a:ext cx="3514744" cy="208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51997 0.62142 L 0.04688 0.05897 " pathEditMode="relative" rAng="0" ptsTypes="AA">
                                      <p:cBhvr>
                                        <p:cTn id="17" dur="26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63" y="-28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8193" grpId="0"/>
      <p:bldP spid="8193" grpId="1"/>
      <p:bldP spid="8194" grpId="0"/>
      <p:bldP spid="8194" grpId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040" y="2132856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Всех      лечит,        </a:t>
            </a:r>
            <a:r>
              <a:rPr lang="ru-RU" sz="3200" dirty="0" smtClean="0">
                <a:solidFill>
                  <a:schemeClr val="bg1"/>
                </a:solidFill>
              </a:rPr>
              <a:t>…..</a:t>
            </a:r>
            <a:r>
              <a:rPr lang="ru-RU" sz="3200" dirty="0" smtClean="0"/>
              <a:t>целит </a:t>
            </a:r>
          </a:p>
          <a:p>
            <a:r>
              <a:rPr lang="ru-RU" sz="3200" dirty="0" smtClean="0"/>
              <a:t>Добрый доктор Айболит.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2" y="620688"/>
            <a:ext cx="2246493" cy="792088"/>
          </a:xfrm>
          <a:prstGeom prst="roundRect">
            <a:avLst>
              <a:gd name="adj" fmla="val 41509"/>
            </a:avLst>
          </a:prstGeom>
          <a:scene3d>
            <a:camera prst="orthographicFront"/>
            <a:lightRig rig="threePt" dir="t"/>
          </a:scene3d>
          <a:sp3d>
            <a:bevelT w="107950" h="127000"/>
            <a:bevelB w="114300" h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Задание 7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4797152"/>
            <a:ext cx="756084" cy="648072"/>
          </a:xfrm>
          <a:prstGeom prst="rect">
            <a:avLst/>
          </a:prstGeom>
          <a:solidFill>
            <a:srgbClr val="12FAE4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из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4797152"/>
            <a:ext cx="756084" cy="648072"/>
          </a:xfrm>
          <a:prstGeom prst="rect">
            <a:avLst/>
          </a:prstGeom>
          <a:solidFill>
            <a:srgbClr val="12FAE4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</a:rPr>
              <a:t>ис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2298" y="2098131"/>
            <a:ext cx="7200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из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2298" y="2156006"/>
            <a:ext cx="648073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....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45625" y="2625337"/>
            <a:ext cx="648073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....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52632" y="2588054"/>
            <a:ext cx="7200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ис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632340" y="6337372"/>
            <a:ext cx="846094" cy="432048"/>
          </a:xfrm>
          <a:prstGeom prst="actionButtonForwardNex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5" grpId="0" animBg="1"/>
      <p:bldP spid="8" grpId="0" animBg="1"/>
      <p:bldP spid="7" grpId="0"/>
      <p:bldP spid="9" grpId="0"/>
      <p:bldP spid="9" grpId="1"/>
      <p:bldP spid="11" grpId="0"/>
      <p:bldP spid="11" grpId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5834881"/>
            <a:ext cx="653756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и вылечил он их!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вылечит 3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4.486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7824" y="4005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860">
              <a:srgbClr val="F9B9EB"/>
            </a:gs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76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Источники информации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73427"/>
          </a:xfrm>
        </p:spPr>
        <p:txBody>
          <a:bodyPr>
            <a:noAutofit/>
          </a:bodyPr>
          <a:lstStyle/>
          <a:p>
            <a:r>
              <a:rPr lang="ru-RU" sz="1200" dirty="0" err="1" smtClean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  <a:t>Кугут</a:t>
            </a:r>
            <a:r>
              <a:rPr lang="ru-RU" sz="1200" dirty="0" smtClean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  <a:t>Ирина Анатольевна,  </a:t>
            </a:r>
            <a:r>
              <a:rPr lang="ru-RU" sz="1200" dirty="0" err="1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  <a:t>Нехорошкина</a:t>
            </a:r>
            <a:r>
              <a:rPr lang="ru-RU" sz="1200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  <a:t> Оксана </a:t>
            </a:r>
            <a:r>
              <a:rPr lang="ru-RU" sz="1200" dirty="0" smtClean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  <a:t>Александровна.  </a:t>
            </a:r>
            <a:r>
              <a:rPr lang="ru-RU" sz="1100" dirty="0" smtClean="0"/>
              <a:t>Материалы </a:t>
            </a:r>
            <a:r>
              <a:rPr lang="ru-RU" sz="1100" dirty="0"/>
              <a:t>мастер -класса  «Создание КОР» </a:t>
            </a:r>
            <a:endParaRPr lang="ru-RU" sz="1100" dirty="0" smtClean="0"/>
          </a:p>
          <a:p>
            <a:r>
              <a:rPr lang="ru-RU" sz="1100" dirty="0" smtClean="0"/>
              <a:t>Корней Чуковский. Стихи и сказки. От двух до пяти. Всемирная детская библиотека. Москва: Планета детства, 1999.</a:t>
            </a:r>
          </a:p>
          <a:p>
            <a:r>
              <a:rPr lang="ru-RU" sz="1100" dirty="0" smtClean="0"/>
              <a:t>Фон  - </a:t>
            </a:r>
            <a:r>
              <a:rPr lang="en-US" sz="1100" dirty="0" smtClean="0">
                <a:hlinkClick r:id="rId3"/>
              </a:rPr>
              <a:t>http://img-fotki.yandex.ru/get/5410/47407354.2da/0_99b6e_200a77f_orig.png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Фон - </a:t>
            </a:r>
            <a:r>
              <a:rPr lang="en-US" sz="1100" dirty="0" smtClean="0">
                <a:hlinkClick r:id="rId4"/>
              </a:rPr>
              <a:t>http://futuru.ru/uploads/posts/2010-10/1286602845_futuru.ru.262.jpg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Фон  -  </a:t>
            </a:r>
            <a:r>
              <a:rPr lang="en-US" sz="1100" dirty="0" smtClean="0">
                <a:hlinkClick r:id="rId5"/>
              </a:rPr>
              <a:t>http://www.0lik.ru/uploads/posts/2009-09/1252181796_0lik.ru_ajjbolit-kopija.jpg</a:t>
            </a:r>
            <a:r>
              <a:rPr lang="ru-RU" sz="1100" dirty="0" smtClean="0"/>
              <a:t> </a:t>
            </a:r>
          </a:p>
          <a:p>
            <a:r>
              <a:rPr lang="ru-RU" sz="1100" dirty="0" err="1" smtClean="0"/>
              <a:t>Бармолей</a:t>
            </a:r>
            <a:r>
              <a:rPr lang="ru-RU" sz="1100" dirty="0" smtClean="0"/>
              <a:t> - </a:t>
            </a:r>
            <a:r>
              <a:rPr lang="en-US" sz="1100" dirty="0" smtClean="0">
                <a:hlinkClick r:id="rId6"/>
              </a:rPr>
              <a:t>http://data2.videoxq.com/img/catalog/frames/24352_kovarnyiy_plan_barmaleya/f5.jpg</a:t>
            </a:r>
            <a:endParaRPr lang="ru-RU" sz="1100" dirty="0" smtClean="0"/>
          </a:p>
          <a:p>
            <a:r>
              <a:rPr lang="ru-RU" sz="1100" dirty="0" smtClean="0"/>
              <a:t>Айболит на орле -  </a:t>
            </a:r>
            <a:r>
              <a:rPr lang="en-US" sz="1100" dirty="0" smtClean="0">
                <a:hlinkClick r:id="rId7"/>
              </a:rPr>
              <a:t>http://www.uni-altai.ru/uploads/posts/2011-10/1317722334_aibolit_speshit_na_pomosh-5.0-07-27.892.jpg</a:t>
            </a:r>
            <a:r>
              <a:rPr lang="ru-RU" sz="1100" dirty="0" smtClean="0"/>
              <a:t> </a:t>
            </a:r>
          </a:p>
          <a:p>
            <a:pPr marL="0" indent="0">
              <a:buNone/>
            </a:pPr>
            <a:r>
              <a:rPr lang="ru-RU" sz="1100" dirty="0" smtClean="0"/>
              <a:t>                                                     и </a:t>
            </a:r>
            <a:r>
              <a:rPr lang="en-US" sz="1100" dirty="0">
                <a:hlinkClick r:id="rId8"/>
              </a:rPr>
              <a:t>http://</a:t>
            </a:r>
            <a:r>
              <a:rPr lang="en-US" sz="1100" dirty="0" smtClean="0">
                <a:hlinkClick r:id="rId8"/>
              </a:rPr>
              <a:t>lib.rus.ec/i/82/256182/i_045.png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Айболит на ките -  </a:t>
            </a:r>
            <a:r>
              <a:rPr lang="en-US" sz="1100" dirty="0" smtClean="0">
                <a:hlinkClick r:id="rId9"/>
              </a:rPr>
              <a:t>http://covers.cnt.itdelo.com/2/25/250/25000092124big.jpg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Айболит шагает - </a:t>
            </a:r>
            <a:r>
              <a:rPr lang="en-US" sz="1100" dirty="0" smtClean="0">
                <a:hlinkClick r:id="rId10"/>
              </a:rPr>
              <a:t>http://school52.ucoz.ru/_nw/0/93317986.jpg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Айболит и его друзья - </a:t>
            </a:r>
            <a:r>
              <a:rPr lang="en-US" sz="1100" dirty="0" smtClean="0">
                <a:hlinkClick r:id="rId11"/>
              </a:rPr>
              <a:t>http://i054.radikal.ru/1107/86/118cc44708b7.jpg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Больные звери - </a:t>
            </a:r>
            <a:r>
              <a:rPr lang="en-US" sz="1100" dirty="0" smtClean="0">
                <a:hlinkClick r:id="rId12"/>
              </a:rPr>
              <a:t>http://lh4.ggpht.com/_LEl3oEn4_ik/SpqjujPnDiI/AAAAAAAAOvM/8h3ox4Lpr5I/s800/aibolit.jpg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Бегемот и тигр пляшут - </a:t>
            </a:r>
            <a:r>
              <a:rPr lang="en-US" sz="1100" dirty="0" smtClean="0">
                <a:hlinkClick r:id="rId13"/>
              </a:rPr>
              <a:t>http://www.sad69.ru/assets/images/kartinki/aybolit4.jpg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Звери ждут Айболита - </a:t>
            </a:r>
            <a:r>
              <a:rPr lang="en-US" sz="1100" dirty="0" smtClean="0">
                <a:hlinkClick r:id="rId14"/>
              </a:rPr>
              <a:t>http://images.children-books.ru/12/page-23.jpg</a:t>
            </a:r>
            <a:endParaRPr lang="ru-RU" sz="1100" dirty="0" smtClean="0"/>
          </a:p>
          <a:p>
            <a:r>
              <a:rPr lang="ru-RU" sz="1100" dirty="0" smtClean="0"/>
              <a:t>Звери - </a:t>
            </a:r>
            <a:r>
              <a:rPr lang="en-US" sz="1100" dirty="0" smtClean="0">
                <a:hlinkClick r:id="rId15"/>
              </a:rPr>
              <a:t>http://lib.rus.ec/i/82/256182/i_047.png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Лимпопо - </a:t>
            </a:r>
            <a:r>
              <a:rPr lang="en-US" sz="1100" dirty="0" smtClean="0">
                <a:hlinkClick r:id="rId16"/>
              </a:rPr>
              <a:t>http://babushka-sk.com/wp-content/uploads/2011/09/%D0%9B%D0%B8%D0%BC%D0%BF%D0%BE%D0%BF%D0%BE5.jpg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Шакал на кобыле - </a:t>
            </a:r>
            <a:r>
              <a:rPr lang="en-US" sz="1100" dirty="0" smtClean="0">
                <a:hlinkClick r:id="rId17"/>
              </a:rPr>
              <a:t>http://babushka-sk.com/wp-content/uploads/2011/09/%D0%A8%D0%B0%D0%BA%D0%B0%D0%BB3.jpg</a:t>
            </a:r>
            <a:r>
              <a:rPr lang="ru-RU" sz="1100" dirty="0" smtClean="0"/>
              <a:t> </a:t>
            </a:r>
            <a:endParaRPr lang="ru-RU" sz="1100" dirty="0"/>
          </a:p>
          <a:p>
            <a:r>
              <a:rPr lang="ru-RU" sz="1100" dirty="0" smtClean="0"/>
              <a:t>Айболит под деревом  </a:t>
            </a:r>
            <a:r>
              <a:rPr lang="en-US" sz="1100" dirty="0" smtClean="0">
                <a:hlinkClick r:id="rId18"/>
              </a:rPr>
              <a:t>http://img.labirint.ru/images/comments_pic/1107/01labgi0l1297832670.jpg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Свиток - </a:t>
            </a:r>
            <a:r>
              <a:rPr lang="en-US" sz="1100" dirty="0" smtClean="0">
                <a:hlinkClick r:id="rId19"/>
              </a:rPr>
              <a:t>http://img-fotki.yandex.ru/get/4518/111874181.6c/0_8e2de_28b39f53_XL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Айболит на волке - </a:t>
            </a:r>
            <a:r>
              <a:rPr lang="en-US" sz="1100" dirty="0" smtClean="0">
                <a:hlinkClick r:id="rId20"/>
              </a:rPr>
              <a:t>http://images.children-books.ru/12/page-15.jpg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Аудио «Не ходите дети в Африку» -  </a:t>
            </a:r>
            <a:r>
              <a:rPr lang="en-US" sz="1100" dirty="0">
                <a:hlinkClick r:id="rId21"/>
              </a:rPr>
              <a:t>http://</a:t>
            </a:r>
            <a:r>
              <a:rPr lang="en-US" sz="1100" dirty="0" smtClean="0">
                <a:hlinkClick r:id="rId21"/>
              </a:rPr>
              <a:t>dl.originalsoundtrack.ru/download/1325791301/a298426b887a8d23bacfbcc9c42cd0ac/d/doktor_aybolit_1985/wwworiginalsoundtrackru/2-02_ne_hodite_deti_v_afriku_gulyat.mp3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Песня Айболита  - </a:t>
            </a:r>
            <a:r>
              <a:rPr lang="en-US" sz="1100" dirty="0">
                <a:hlinkClick r:id="rId22"/>
              </a:rPr>
              <a:t>http://</a:t>
            </a:r>
            <a:r>
              <a:rPr lang="en-US" sz="1100" dirty="0" smtClean="0">
                <a:hlinkClick r:id="rId22"/>
              </a:rPr>
              <a:t>narod.ru/disk/start/25.dl23sf-narod.yandex.ru/10357598001/hb7926a8c6aa5ad52bc3591ea9231947c/03%20%D0%9F%D0%B5%D1%81%D0%BD%D1%8F%20%D0%90%D0%B9%D0%B1%D0%BE%D0%BB%D0%B8%D1%82%D0%B0.mp3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Звуки записи из мультфильма «Доктор Айболит»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118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Добрый доктор Айболит! </a:t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Он под деревом сидит…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9" b="31335"/>
          <a:stretch/>
        </p:blipFill>
        <p:spPr>
          <a:xfrm>
            <a:off x="539552" y="1412776"/>
            <a:ext cx="5702761" cy="432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91218" y="5589240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Всех излечит, исцелит</a:t>
            </a:r>
          </a:p>
          <a:p>
            <a:pPr algn="l"/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Добрый доктор Айболит!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195269" y="5567831"/>
            <a:ext cx="380816" cy="646331"/>
            <a:chOff x="4213040" y="5566090"/>
            <a:chExt cx="380816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4332826" y="5566090"/>
              <a:ext cx="2610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з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213040" y="5779762"/>
              <a:ext cx="380816" cy="92388"/>
              <a:chOff x="6732240" y="2492896"/>
              <a:chExt cx="576064" cy="216024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6732240" y="2492896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7308304" y="2492896"/>
                <a:ext cx="0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Группа 19"/>
          <p:cNvGrpSpPr/>
          <p:nvPr/>
        </p:nvGrpSpPr>
        <p:grpSpPr>
          <a:xfrm>
            <a:off x="5897748" y="5567353"/>
            <a:ext cx="434776" cy="646331"/>
            <a:chOff x="5897748" y="5567353"/>
            <a:chExt cx="434776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6044492" y="5567353"/>
              <a:ext cx="288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с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5897748" y="5756922"/>
              <a:ext cx="434776" cy="144016"/>
              <a:chOff x="5868144" y="5748227"/>
              <a:chExt cx="434776" cy="144016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868144" y="5748227"/>
                <a:ext cx="4347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302920" y="5748227"/>
                <a:ext cx="0" cy="1440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562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5" b="24041"/>
          <a:stretch/>
        </p:blipFill>
        <p:spPr>
          <a:xfrm>
            <a:off x="160834" y="706586"/>
            <a:ext cx="5616625" cy="579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75" b="95625" l="9916" r="88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2420888"/>
            <a:ext cx="3161727" cy="42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 rot="18465534">
            <a:off x="731252" y="1146661"/>
            <a:ext cx="1603524" cy="1817709"/>
            <a:chOff x="3707904" y="2653733"/>
            <a:chExt cx="1585961" cy="191079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2653733"/>
              <a:ext cx="1585961" cy="1910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36443"/>
            <a:stretch/>
          </p:blipFill>
          <p:spPr bwMode="auto">
            <a:xfrm>
              <a:off x="3789983" y="2990025"/>
              <a:ext cx="1444379" cy="1291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39953" y="332656"/>
            <a:ext cx="403244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Вдруг откуда-то шакал</a:t>
            </a:r>
          </a:p>
          <a:p>
            <a:r>
              <a:rPr lang="ru-RU" sz="2800" dirty="0" smtClean="0"/>
              <a:t>На кобыле прискакал:</a:t>
            </a:r>
          </a:p>
          <a:p>
            <a:r>
              <a:rPr lang="ru-RU" sz="2800" dirty="0" smtClean="0"/>
              <a:t>"Вот вам телеграмма</a:t>
            </a:r>
          </a:p>
          <a:p>
            <a:r>
              <a:rPr lang="ru-RU" sz="2800" dirty="0" smtClean="0"/>
              <a:t>От Гиппопотама!"</a:t>
            </a:r>
          </a:p>
        </p:txBody>
      </p:sp>
    </p:spTree>
    <p:extLst>
      <p:ext uri="{BB962C8B-B14F-4D97-AF65-F5344CB8AC3E}">
        <p14:creationId xmlns:p14="http://schemas.microsoft.com/office/powerpoint/2010/main" val="12630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" y="177691"/>
            <a:ext cx="3747638" cy="6529689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95736" y="349988"/>
            <a:ext cx="5184576" cy="4684943"/>
          </a:xfrm>
          <a:prstGeom prst="roundRect">
            <a:avLst>
              <a:gd name="adj" fmla="val 18972"/>
            </a:avLst>
          </a:prstGeom>
          <a:solidFill>
            <a:srgbClr val="E1FDD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Помоги Айболиту! 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Вспомнили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историю Айболита?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дороге в Африку Айболита ждали испытания, но друзья помогали их преодолеть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Сегодня и мы друзья Айболита, поможем ему, выполнив все задания Айболит  сможет быстрее добраться до Африки и спасти малышей.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В путь!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16216" y="2869899"/>
            <a:ext cx="3161727" cy="395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29762" y="839385"/>
            <a:ext cx="2246493" cy="792088"/>
          </a:xfrm>
          <a:prstGeom prst="roundRect">
            <a:avLst>
              <a:gd name="adj" fmla="val 41509"/>
            </a:avLst>
          </a:prstGeom>
          <a:scene3d>
            <a:camera prst="orthographicFront"/>
            <a:lightRig rig="threePt" dir="t"/>
          </a:scene3d>
          <a:sp3d>
            <a:bevelT w="107950" h="127000"/>
            <a:bevelB w="114300" h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Задание 1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69516" y="692696"/>
            <a:ext cx="540060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Распредели слова на две группы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2848266" y="5916903"/>
            <a:ext cx="2371805" cy="720080"/>
          </a:xfrm>
          <a:prstGeom prst="can">
            <a:avLst/>
          </a:prstGeom>
          <a:solidFill>
            <a:srgbClr val="E1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разломать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3670621" y="4941168"/>
            <a:ext cx="2462518" cy="720080"/>
          </a:xfrm>
          <a:prstGeom prst="can">
            <a:avLst/>
          </a:prstGeom>
          <a:solidFill>
            <a:srgbClr val="E1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разболтать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Цилиндр 7"/>
          <p:cNvSpPr/>
          <p:nvPr/>
        </p:nvSpPr>
        <p:spPr>
          <a:xfrm>
            <a:off x="6516216" y="4925031"/>
            <a:ext cx="2520280" cy="720080"/>
          </a:xfrm>
          <a:prstGeom prst="can">
            <a:avLst/>
          </a:prstGeom>
          <a:solidFill>
            <a:srgbClr val="E1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размешать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5514283" y="5914114"/>
            <a:ext cx="2304256" cy="720080"/>
          </a:xfrm>
          <a:prstGeom prst="can">
            <a:avLst/>
          </a:prstGeom>
          <a:solidFill>
            <a:srgbClr val="E1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растолкать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Цилиндр 9"/>
          <p:cNvSpPr/>
          <p:nvPr/>
        </p:nvSpPr>
        <p:spPr>
          <a:xfrm>
            <a:off x="871666" y="4941168"/>
            <a:ext cx="2304256" cy="720080"/>
          </a:xfrm>
          <a:prstGeom prst="can">
            <a:avLst/>
          </a:prstGeom>
          <a:solidFill>
            <a:srgbClr val="E1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расшатать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Цилиндр 10"/>
          <p:cNvSpPr/>
          <p:nvPr/>
        </p:nvSpPr>
        <p:spPr>
          <a:xfrm>
            <a:off x="179512" y="5916903"/>
            <a:ext cx="2304256" cy="720080"/>
          </a:xfrm>
          <a:prstGeom prst="can">
            <a:avLst/>
          </a:prstGeom>
          <a:solidFill>
            <a:srgbClr val="E1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раскатать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70116" y="6274154"/>
            <a:ext cx="827584" cy="490364"/>
          </a:xfrm>
          <a:prstGeom prst="actionButtonForwardNext">
            <a:avLst/>
          </a:prstGeom>
          <a:solidFill>
            <a:srgbClr val="12FAE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7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66512E-6 L -4.16667E-6 -0.19912 C -4.16667E-6 -0.28885 0.07014 -0.39847 0.12743 -0.39847 L 0.25504 -0.39847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7" presetClass="path" presetSubtype="0" accel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66512E-6 L 2.5E-6 -0.19935 C 2.5E-6 -0.28885 0.07222 -0.39847 0.13142 -0.39847 L 0.26337 -0.39847 " pathEditMode="relative" rAng="0" ptsTypes="FfFF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00833E-6 L -0.05104 -0.280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140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7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08233E-6 L 2.77778E-7 -0.21253 C 2.77778E-7 -0.30828 0.09115 -0.4253 0.16528 -0.4253 L 0.33073 -0.4253 " pathEditMode="relative" rAng="0" ptsTypes="FfFF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21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7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08233E-6 L 4.16667E-6 -0.14454 C 4.16667E-6 -0.20953 0.09635 -0.28908 0.175 -0.28908 L 0.35017 -0.28908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4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5236E-6 L -0.26041 -0.288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-14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Цилиндр 23"/>
          <p:cNvSpPr/>
          <p:nvPr/>
        </p:nvSpPr>
        <p:spPr>
          <a:xfrm>
            <a:off x="6386446" y="2345989"/>
            <a:ext cx="1713946" cy="576064"/>
          </a:xfrm>
          <a:prstGeom prst="can">
            <a:avLst>
              <a:gd name="adj" fmla="val 16074"/>
            </a:avLst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3738248" y="2355782"/>
            <a:ext cx="1713946" cy="576064"/>
          </a:xfrm>
          <a:prstGeom prst="can">
            <a:avLst>
              <a:gd name="adj" fmla="val 16074"/>
            </a:avLst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29762" y="839385"/>
            <a:ext cx="2246493" cy="792088"/>
          </a:xfrm>
          <a:prstGeom prst="roundRect">
            <a:avLst>
              <a:gd name="adj" fmla="val 41509"/>
            </a:avLst>
          </a:prstGeom>
          <a:scene3d>
            <a:camera prst="orthographicFront"/>
            <a:lightRig rig="threePt" dir="t"/>
          </a:scene3d>
          <a:sp3d>
            <a:bevelT w="107950" h="127000"/>
            <a:bevelB w="114300" h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Задание 2</a:t>
            </a:r>
            <a:endParaRPr lang="ru-RU" sz="3200" b="1" dirty="0"/>
          </a:p>
        </p:txBody>
      </p:sp>
      <p:sp>
        <p:nvSpPr>
          <p:cNvPr id="6" name="Цилиндр 5"/>
          <p:cNvSpPr/>
          <p:nvPr/>
        </p:nvSpPr>
        <p:spPr>
          <a:xfrm>
            <a:off x="6007824" y="4676399"/>
            <a:ext cx="2371805" cy="720080"/>
          </a:xfrm>
          <a:prstGeom prst="can">
            <a:avLst/>
          </a:prstGeom>
          <a:solidFill>
            <a:srgbClr val="E1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разломать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6012160" y="2914597"/>
            <a:ext cx="2462518" cy="720080"/>
          </a:xfrm>
          <a:prstGeom prst="can">
            <a:avLst/>
          </a:prstGeom>
          <a:solidFill>
            <a:srgbClr val="E1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разболтать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Цилиндр 7"/>
          <p:cNvSpPr/>
          <p:nvPr/>
        </p:nvSpPr>
        <p:spPr>
          <a:xfrm>
            <a:off x="5897025" y="3793158"/>
            <a:ext cx="2520280" cy="720080"/>
          </a:xfrm>
          <a:prstGeom prst="can">
            <a:avLst/>
          </a:prstGeom>
          <a:solidFill>
            <a:srgbClr val="E1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размешать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3477634" y="4676399"/>
            <a:ext cx="2304256" cy="720080"/>
          </a:xfrm>
          <a:prstGeom prst="can">
            <a:avLst/>
          </a:prstGeom>
          <a:solidFill>
            <a:srgbClr val="E1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растолкать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Цилиндр 9"/>
          <p:cNvSpPr/>
          <p:nvPr/>
        </p:nvSpPr>
        <p:spPr>
          <a:xfrm>
            <a:off x="3477634" y="2924944"/>
            <a:ext cx="2304256" cy="720080"/>
          </a:xfrm>
          <a:prstGeom prst="can">
            <a:avLst/>
          </a:prstGeom>
          <a:solidFill>
            <a:srgbClr val="E1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расшатать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Цилиндр 10"/>
          <p:cNvSpPr/>
          <p:nvPr/>
        </p:nvSpPr>
        <p:spPr>
          <a:xfrm>
            <a:off x="3448752" y="3770009"/>
            <a:ext cx="2304256" cy="720080"/>
          </a:xfrm>
          <a:prstGeom prst="can">
            <a:avLst/>
          </a:prstGeom>
          <a:solidFill>
            <a:srgbClr val="E1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раскатать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70116" y="6274154"/>
            <a:ext cx="827584" cy="490364"/>
          </a:xfrm>
          <a:prstGeom prst="actionButtonForwardNext">
            <a:avLst/>
          </a:prstGeom>
          <a:solidFill>
            <a:srgbClr val="12FAE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77741" y="839385"/>
            <a:ext cx="404669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 какому признаку разделены слова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754721" y="2355782"/>
            <a:ext cx="1713946" cy="576064"/>
            <a:chOff x="3738248" y="2355782"/>
            <a:chExt cx="1713946" cy="576064"/>
          </a:xfrm>
        </p:grpSpPr>
        <p:sp>
          <p:nvSpPr>
            <p:cNvPr id="17" name="Цилиндр 16"/>
            <p:cNvSpPr/>
            <p:nvPr/>
          </p:nvSpPr>
          <p:spPr>
            <a:xfrm>
              <a:off x="3738248" y="2355782"/>
              <a:ext cx="1713946" cy="576064"/>
            </a:xfrm>
            <a:prstGeom prst="can">
              <a:avLst>
                <a:gd name="adj" fmla="val 16074"/>
              </a:avLst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</a:rPr>
                <a:t>рас</a:t>
              </a:r>
              <a:endParaRPr lang="ru-RU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3986639" y="2496347"/>
              <a:ext cx="1193792" cy="294934"/>
              <a:chOff x="3738248" y="2060848"/>
              <a:chExt cx="1193792" cy="294934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>
                <a:off x="3738248" y="2060848"/>
                <a:ext cx="1193792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932040" y="2060848"/>
                <a:ext cx="0" cy="29493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Группа 21"/>
          <p:cNvGrpSpPr/>
          <p:nvPr/>
        </p:nvGrpSpPr>
        <p:grpSpPr>
          <a:xfrm>
            <a:off x="6365305" y="2355782"/>
            <a:ext cx="1713946" cy="576064"/>
            <a:chOff x="6386446" y="2338533"/>
            <a:chExt cx="1713946" cy="576064"/>
          </a:xfrm>
        </p:grpSpPr>
        <p:sp>
          <p:nvSpPr>
            <p:cNvPr id="18" name="Цилиндр 17"/>
            <p:cNvSpPr/>
            <p:nvPr/>
          </p:nvSpPr>
          <p:spPr>
            <a:xfrm>
              <a:off x="6386446" y="2338533"/>
              <a:ext cx="1713946" cy="576064"/>
            </a:xfrm>
            <a:prstGeom prst="can">
              <a:avLst>
                <a:gd name="adj" fmla="val 16074"/>
              </a:avLst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</a:rPr>
                <a:t>раз</a:t>
              </a:r>
              <a:endParaRPr lang="ru-RU" sz="5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560269" y="2496347"/>
              <a:ext cx="119379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754061" y="2496347"/>
              <a:ext cx="0" cy="29493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18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4" grpId="0" animBg="1"/>
      <p:bldP spid="4" grpId="1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000" t="-23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76672"/>
            <a:ext cx="475252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 сейчас же к нему из-за ёлки</a:t>
            </a:r>
          </a:p>
          <a:p>
            <a:r>
              <a:rPr lang="ru-RU" sz="2800" dirty="0" smtClean="0"/>
              <a:t>Выбегают мохнатые волки:</a:t>
            </a:r>
          </a:p>
          <a:p>
            <a:r>
              <a:rPr lang="ru-RU" sz="2800" dirty="0" smtClean="0"/>
              <a:t>"Садись, Айболит, верхом,</a:t>
            </a:r>
          </a:p>
          <a:p>
            <a:r>
              <a:rPr lang="ru-RU" sz="2800" dirty="0" smtClean="0"/>
              <a:t>Мы живо тебя довезём!"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108520" y="5229200"/>
            <a:ext cx="3672408" cy="1440160"/>
          </a:xfrm>
          <a:prstGeom prst="roundRect">
            <a:avLst>
              <a:gd name="adj" fmla="val 50000"/>
            </a:avLst>
          </a:prstGeom>
          <a:solidFill>
            <a:srgbClr val="12FA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hlinkClick r:id="rId3" action="ppaction://hlinksldjump"/>
              </a:rPr>
              <a:t>Продолжаем путь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263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7640" y="1227267"/>
            <a:ext cx="4886088" cy="30445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Вспомни!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Когда  пишут приставку оканчивающуюся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 на  З-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260648"/>
            <a:ext cx="2246493" cy="792088"/>
          </a:xfrm>
          <a:prstGeom prst="roundRect">
            <a:avLst>
              <a:gd name="adj" fmla="val 41509"/>
            </a:avLst>
          </a:prstGeom>
          <a:scene3d>
            <a:camera prst="orthographicFront"/>
            <a:lightRig rig="threePt" dir="t"/>
          </a:scene3d>
          <a:sp3d>
            <a:bevelT w="107950" h="127000"/>
            <a:bevelB w="114300" h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Задание 3</a:t>
            </a:r>
            <a:endParaRPr lang="ru-RU" sz="3200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246764" y="1032485"/>
            <a:ext cx="7010120" cy="5285784"/>
            <a:chOff x="752678" y="1164528"/>
            <a:chExt cx="7992888" cy="5416199"/>
          </a:xfrm>
          <a:solidFill>
            <a:schemeClr val="bg1">
              <a:lumMod val="95000"/>
            </a:scheme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752678" y="1164528"/>
              <a:ext cx="7992888" cy="54161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89884" y="1373183"/>
              <a:ext cx="5306592" cy="110379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Вставь букву и объясни её написание</a:t>
              </a:r>
              <a:endParaRPr lang="ru-RU" sz="32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210766" y="2613544"/>
            <a:ext cx="3744416" cy="108012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РА…ЛЕПИТЬ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9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461" y="43530"/>
            <a:ext cx="2962275" cy="3702843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51232" y="6381328"/>
            <a:ext cx="892768" cy="360040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204689" y="2612596"/>
            <a:ext cx="3744416" cy="108012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РА</a:t>
            </a:r>
            <a:r>
              <a:rPr lang="ru-RU" sz="4800" u="sng" dirty="0" smtClean="0">
                <a:solidFill>
                  <a:srgbClr val="FF0000"/>
                </a:solidFill>
              </a:rPr>
              <a:t>З</a:t>
            </a:r>
            <a:r>
              <a:rPr lang="ru-RU" sz="4800" dirty="0" smtClean="0">
                <a:solidFill>
                  <a:schemeClr val="tx1"/>
                </a:solidFill>
              </a:rPr>
              <a:t>ЛЕПИТЬ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7640" y="2626987"/>
            <a:ext cx="3748421" cy="11193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РА…ВАРИТЬ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4" name="Блок-схема: магнитный диск 53"/>
          <p:cNvSpPr/>
          <p:nvPr/>
        </p:nvSpPr>
        <p:spPr>
          <a:xfrm>
            <a:off x="2987824" y="4256191"/>
            <a:ext cx="1764000" cy="1039356"/>
          </a:xfrm>
          <a:prstGeom prst="flowChartMagneticDisk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lstStyle/>
          <a:p>
            <a:pPr algn="ctr"/>
            <a:r>
              <a:rPr lang="ru-RU" sz="6600" b="1" dirty="0" smtClean="0"/>
              <a:t>С</a:t>
            </a:r>
            <a:endParaRPr lang="ru-RU" sz="6600" b="1" dirty="0"/>
          </a:p>
        </p:txBody>
      </p:sp>
      <p:sp>
        <p:nvSpPr>
          <p:cNvPr id="59" name="Блок-схема: магнитный диск 58"/>
          <p:cNvSpPr/>
          <p:nvPr/>
        </p:nvSpPr>
        <p:spPr>
          <a:xfrm flipH="1">
            <a:off x="5187101" y="4256190"/>
            <a:ext cx="1764000" cy="1039356"/>
          </a:xfrm>
          <a:prstGeom prst="flowChartMagneticDisk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lstStyle/>
          <a:p>
            <a:pPr algn="ctr"/>
            <a:r>
              <a:rPr lang="ru-RU" sz="6600" b="1" dirty="0" smtClean="0"/>
              <a:t>З</a:t>
            </a:r>
            <a:endParaRPr lang="ru-RU" sz="66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194612" y="2618796"/>
            <a:ext cx="3744416" cy="1080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РА</a:t>
            </a:r>
            <a:r>
              <a:rPr lang="ru-RU" sz="4800" u="sng" dirty="0" smtClean="0">
                <a:solidFill>
                  <a:srgbClr val="FF0000"/>
                </a:solidFill>
              </a:rPr>
              <a:t>З</a:t>
            </a:r>
            <a:r>
              <a:rPr lang="ru-RU" sz="4800" dirty="0" smtClean="0">
                <a:solidFill>
                  <a:schemeClr val="tx1"/>
                </a:solidFill>
              </a:rPr>
              <a:t>ВАРИТЬ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203848" y="2597646"/>
            <a:ext cx="3744416" cy="11193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РА…ОДЕТЫЙ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167640" y="2583767"/>
            <a:ext cx="3767518" cy="11332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РА</a:t>
            </a:r>
            <a:r>
              <a:rPr lang="ru-RU" sz="4800" u="sng" dirty="0" smtClean="0">
                <a:solidFill>
                  <a:srgbClr val="FF0000"/>
                </a:solidFill>
              </a:rPr>
              <a:t>З</a:t>
            </a:r>
            <a:r>
              <a:rPr lang="ru-RU" sz="4800" dirty="0" smtClean="0">
                <a:solidFill>
                  <a:schemeClr val="tx1"/>
                </a:solidFill>
              </a:rPr>
              <a:t>ОДЕТЫЙ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3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  <p:bldP spid="12" grpId="0" animBg="1"/>
      <p:bldP spid="12" grpId="2" animBg="1"/>
      <p:bldP spid="47" grpId="0" animBg="1"/>
      <p:bldP spid="47" grpId="1" animBg="1"/>
      <p:bldP spid="13" grpId="0" animBg="1"/>
      <p:bldP spid="54" grpId="0" animBg="1"/>
      <p:bldP spid="59" grpId="0" animBg="1"/>
      <p:bldP spid="62" grpId="0" animBg="1"/>
      <p:bldP spid="62" grpId="1" animBg="1"/>
      <p:bldP spid="63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76672"/>
            <a:ext cx="475252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Но тут выплывает кит: "Садись на меня, Айболит, И, как большой пароход, Тебя повезу я вперёд!"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5256137"/>
            <a:ext cx="3672408" cy="1440160"/>
          </a:xfrm>
          <a:prstGeom prst="roundRect">
            <a:avLst>
              <a:gd name="adj" fmla="val 50000"/>
            </a:avLst>
          </a:prstGeom>
          <a:solidFill>
            <a:srgbClr val="12FA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hlinkClick r:id="rId3" action="ppaction://hlinksldjump"/>
              </a:rPr>
              <a:t>Продолжаем путь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513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597</Words>
  <Application>Microsoft Office PowerPoint</Application>
  <PresentationFormat>Экран (4:3)</PresentationFormat>
  <Paragraphs>194</Paragraphs>
  <Slides>17</Slides>
  <Notes>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Как пишутся приставки</vt:lpstr>
      <vt:lpstr>Добрый доктор Айболит!  Он под деревом сидит…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пишутся приставки</dc:title>
  <dc:creator>Марина</dc:creator>
  <cp:lastModifiedBy>Марина</cp:lastModifiedBy>
  <cp:revision>79</cp:revision>
  <dcterms:created xsi:type="dcterms:W3CDTF">2012-01-05T11:47:39Z</dcterms:created>
  <dcterms:modified xsi:type="dcterms:W3CDTF">2012-02-13T13:18:21Z</dcterms:modified>
</cp:coreProperties>
</file>